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ld Standard TT"/>
      <p:regular r:id="rId13"/>
      <p:bold r:id="rId14"/>
      <p: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ldStandardT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italic.fntdata"/><Relationship Id="rId14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jpg"/><Relationship Id="rId6" Type="http://schemas.openxmlformats.org/officeDocument/2006/relationships/image" Target="../media/image15.jpg"/><Relationship Id="rId7" Type="http://schemas.openxmlformats.org/officeDocument/2006/relationships/image" Target="../media/image4.jpg"/><Relationship Id="rId8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265775" y="1572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Submission on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Hamilton 2018-2028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10-Year Plan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48100" y="3832414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Cycle Action Waikato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450" y="282150"/>
            <a:ext cx="2095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950" y="1716800"/>
            <a:ext cx="3535225" cy="27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5573550" y="4502050"/>
            <a:ext cx="31524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AA Directions magazine, August 2013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125" y="2162500"/>
            <a:ext cx="4921801" cy="24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53900" y="2162500"/>
            <a:ext cx="33660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"In figures released to me by the Ministry of Transport, it showed that </a:t>
            </a:r>
            <a:r>
              <a:rPr b="1" lang="en-GB" sz="1800"/>
              <a:t>there is an 85 per cent driving rate in Hamilton, which is pretty much the highest in the whole country - even more than Auckland.</a:t>
            </a:r>
            <a:r>
              <a:rPr lang="en-GB" sz="1800"/>
              <a:t>"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" name="Shape 70"/>
          <p:cNvSpPr txBox="1"/>
          <p:nvPr/>
        </p:nvSpPr>
        <p:spPr>
          <a:xfrm>
            <a:off x="3563700" y="325250"/>
            <a:ext cx="4740600" cy="13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Psychology student Rathee Dewi Siva is doing her PhD on why New Zealanders commute, how they commute and why they use those different modes of commuting.</a:t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975" y="325250"/>
            <a:ext cx="2975150" cy="15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897125" y="4238050"/>
            <a:ext cx="2115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Stuff.co.nz, April 30 2018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180600" y="1599575"/>
            <a:ext cx="3046200" cy="17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It will take 10 years at least to ease Hamilton's traffic, and even that 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will require a doubling of people using the bus or bikes.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475" y="1294399"/>
            <a:ext cx="5598850" cy="31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888900" y="3604925"/>
            <a:ext cx="16296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Stuff, May 1 2018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288075" y="419750"/>
            <a:ext cx="86172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Hamilton motorists told get on the bus or gear up for gridlock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28175" y="158975"/>
            <a:ext cx="84042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Time to build </a:t>
            </a:r>
            <a:r>
              <a:rPr b="1" lang="en-GB" sz="1800">
                <a:latin typeface="Arial"/>
                <a:ea typeface="Arial"/>
                <a:cs typeface="Arial"/>
                <a:sym typeface="Arial"/>
              </a:rPr>
              <a:t>protected,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GB" sz="1800">
                <a:latin typeface="Arial"/>
                <a:ea typeface="Arial"/>
                <a:cs typeface="Arial"/>
                <a:sym typeface="Arial"/>
              </a:rPr>
              <a:t>on-street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 cycle lanes, as all other major NZ cities are.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76" y="573951"/>
            <a:ext cx="3266625" cy="20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75" y="2571750"/>
            <a:ext cx="3266625" cy="2227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3611877" y="584317"/>
            <a:ext cx="2739326" cy="2087037"/>
            <a:chOff x="3611626" y="638625"/>
            <a:chExt cx="2134761" cy="1800722"/>
          </a:xfrm>
        </p:grpSpPr>
        <p:pic>
          <p:nvPicPr>
            <p:cNvPr id="89" name="Shape 8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11626" y="638625"/>
              <a:ext cx="2134761" cy="1789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Shape 90"/>
            <p:cNvSpPr txBox="1"/>
            <p:nvPr/>
          </p:nvSpPr>
          <p:spPr>
            <a:xfrm>
              <a:off x="4221369" y="2063447"/>
              <a:ext cx="8397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highlight>
                    <a:srgbClr val="000000"/>
                  </a:highlight>
                </a:rPr>
                <a:t>Dunedin</a:t>
              </a:r>
              <a:endParaRPr sz="1800">
                <a:solidFill>
                  <a:srgbClr val="FFFFFF"/>
                </a:solidFill>
                <a:highlight>
                  <a:srgbClr val="000000"/>
                </a:highlight>
              </a:endParaRPr>
            </a:p>
          </p:txBody>
        </p:sp>
      </p:grpSp>
      <p:grpSp>
        <p:nvGrpSpPr>
          <p:cNvPr id="91" name="Shape 91"/>
          <p:cNvGrpSpPr/>
          <p:nvPr/>
        </p:nvGrpSpPr>
        <p:grpSpPr>
          <a:xfrm>
            <a:off x="6275575" y="573950"/>
            <a:ext cx="2555499" cy="2101024"/>
            <a:chOff x="6277006" y="1186117"/>
            <a:chExt cx="2645171" cy="2268925"/>
          </a:xfrm>
        </p:grpSpPr>
        <p:pic>
          <p:nvPicPr>
            <p:cNvPr id="92" name="Shape 9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77006" y="1186117"/>
              <a:ext cx="2645171" cy="2268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Shape 93"/>
            <p:cNvSpPr txBox="1"/>
            <p:nvPr/>
          </p:nvSpPr>
          <p:spPr>
            <a:xfrm>
              <a:off x="6862892" y="2995676"/>
              <a:ext cx="16614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highlight>
                    <a:srgbClr val="000000"/>
                  </a:highlight>
                </a:rPr>
                <a:t>Christchurch</a:t>
              </a:r>
              <a:endParaRPr sz="1800">
                <a:solidFill>
                  <a:srgbClr val="FFFFFF"/>
                </a:solidFill>
                <a:highlight>
                  <a:srgbClr val="000000"/>
                </a:highlight>
              </a:endParaRPr>
            </a:p>
          </p:txBody>
        </p:sp>
      </p:grpSp>
      <p:pic>
        <p:nvPicPr>
          <p:cNvPr id="94" name="Shape 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1750" y="2733813"/>
            <a:ext cx="3266626" cy="20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2156" y="2736475"/>
            <a:ext cx="2398919" cy="20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7146056" y="4353911"/>
            <a:ext cx="11313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highlight>
                  <a:srgbClr val="000000"/>
                </a:highlight>
              </a:rPr>
              <a:t>Auckland    </a:t>
            </a:r>
            <a:endParaRPr sz="18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4340443" y="4351528"/>
            <a:ext cx="11313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highlight>
                  <a:srgbClr val="000000"/>
                </a:highlight>
              </a:rPr>
              <a:t>Auckland    </a:t>
            </a:r>
            <a:endParaRPr sz="18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098750" y="389450"/>
            <a:ext cx="3523800" cy="9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Safe cycling access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to Hamilton CBD?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142125" y="1525500"/>
            <a:ext cx="4532700" cy="28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latin typeface="Arial"/>
                <a:ea typeface="Arial"/>
                <a:cs typeface="Arial"/>
                <a:sym typeface="Arial"/>
              </a:rPr>
              <a:t>Issues</a:t>
            </a: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River crossings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Scary roundabouts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Major North-South streets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A safe transport network is a necessity, not a “nice to have”.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50" y="389450"/>
            <a:ext cx="3523675" cy="40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4214000" y="2179925"/>
            <a:ext cx="5844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</a:rPr>
              <a:t>X</a:t>
            </a:r>
            <a:endParaRPr sz="2400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</a:rPr>
              <a:t>X</a:t>
            </a:r>
            <a:endParaRPr sz="2400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</a:rPr>
              <a:t>X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520750" y="283225"/>
            <a:ext cx="35022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Tactical Urbanism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75" y="2259362"/>
            <a:ext cx="3995874" cy="2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500" y="296550"/>
            <a:ext cx="3562576" cy="237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8500" y="2510275"/>
            <a:ext cx="3562575" cy="23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280900" y="833975"/>
            <a:ext cx="4740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</a:t>
            </a:r>
            <a:r>
              <a:rPr lang="en-GB" sz="1800"/>
              <a:t>e can perform controlled experiments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Quick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Inexpensive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Reversible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425" y="242925"/>
            <a:ext cx="6003949" cy="44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